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57151" y="192881"/>
            <a:ext cx="8951118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 sz="4000" b="1" dirty="0">
                <a:latin typeface="Montserrat" panose="00000500000000000000" pitchFamily="2" charset="0"/>
                <a:sym typeface="Montserrat"/>
              </a:rPr>
              <a:t>On</a:t>
            </a:r>
            <a:endParaRPr sz="4000" b="1" dirty="0">
              <a:solidFill>
                <a:srgbClr val="FF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DC6AA-EFB0-C7F3-F289-A9D56CD3802C}"/>
              </a:ext>
            </a:extLst>
          </p:cNvPr>
          <p:cNvSpPr txBox="1"/>
          <p:nvPr/>
        </p:nvSpPr>
        <p:spPr>
          <a:xfrm>
            <a:off x="528638" y="1828800"/>
            <a:ext cx="8479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Play Store App Review Analysis(EDA)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CD6EC-8D37-E7B6-92FF-3EEDAA30241D}"/>
              </a:ext>
            </a:extLst>
          </p:cNvPr>
          <p:cNvSpPr txBox="1"/>
          <p:nvPr/>
        </p:nvSpPr>
        <p:spPr>
          <a:xfrm>
            <a:off x="1243013" y="3821906"/>
            <a:ext cx="596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Montserrat" panose="00000500000000000000" pitchFamily="2" charset="0"/>
              </a:rPr>
              <a:t>Project Contributor </a:t>
            </a:r>
            <a:r>
              <a:rPr lang="en-IN" sz="2400" b="1" dirty="0">
                <a:solidFill>
                  <a:schemeClr val="accent2"/>
                </a:solidFill>
                <a:latin typeface="Montserrat" panose="00000500000000000000" pitchFamily="2" charset="0"/>
              </a:rPr>
              <a:t>: </a:t>
            </a:r>
            <a:r>
              <a:rPr lang="en-IN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Kuldip Parmar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8A79-19EE-E6E4-8A4A-D641AE8A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282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6CF77-444F-F161-F60A-2652D72F2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3749" r="3409" b="16111"/>
          <a:stretch/>
        </p:blipFill>
        <p:spPr>
          <a:xfrm>
            <a:off x="311700" y="1712386"/>
            <a:ext cx="8610844" cy="335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D20D2-4845-0C74-1C50-D58FD4628964}"/>
              </a:ext>
            </a:extLst>
          </p:cNvPr>
          <p:cNvSpPr txBox="1"/>
          <p:nvPr/>
        </p:nvSpPr>
        <p:spPr>
          <a:xfrm>
            <a:off x="657225" y="1127061"/>
            <a:ext cx="447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First Look of Data</a:t>
            </a:r>
          </a:p>
        </p:txBody>
      </p:sp>
    </p:spTree>
    <p:extLst>
      <p:ext uri="{BB962C8B-B14F-4D97-AF65-F5344CB8AC3E}">
        <p14:creationId xmlns:p14="http://schemas.microsoft.com/office/powerpoint/2010/main" val="185436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27E1-EDCB-CDA6-5F70-B4C60B3B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405081"/>
          </a:xfrm>
        </p:spPr>
        <p:txBody>
          <a:bodyPr/>
          <a:lstStyle/>
          <a:p>
            <a:r>
              <a:rPr lang="en-IN" sz="1400" dirty="0">
                <a:solidFill>
                  <a:schemeClr val="bg1"/>
                </a:solidFill>
              </a:rPr>
              <a:t>Overall Info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DF71-C6EC-7B71-334C-E0D4CC48D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" t="37778" r="65312" b="18194"/>
          <a:stretch/>
        </p:blipFill>
        <p:spPr>
          <a:xfrm>
            <a:off x="804620" y="1300162"/>
            <a:ext cx="6053380" cy="28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FE2EB3-E829-6172-7849-45AFEA183467}"/>
              </a:ext>
            </a:extLst>
          </p:cNvPr>
          <p:cNvSpPr/>
          <p:nvPr/>
        </p:nvSpPr>
        <p:spPr>
          <a:xfrm>
            <a:off x="1021557" y="1528763"/>
            <a:ext cx="2636043" cy="2650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dirty="0"/>
              <a:t>Numerical Columns</a:t>
            </a:r>
          </a:p>
          <a:p>
            <a:endParaRPr lang="en-IN" sz="1600" dirty="0"/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Price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Size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Installs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Rating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Reviews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 err="1"/>
              <a:t>Android_Ver</a:t>
            </a:r>
            <a:endParaRPr lang="en-IN" sz="1600" dirty="0"/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 err="1"/>
              <a:t>Current_Ver</a:t>
            </a:r>
            <a:endParaRPr lang="en-IN" sz="1600" dirty="0"/>
          </a:p>
          <a:p>
            <a:pPr marL="285750" lvl="8" indent="-285750">
              <a:buFont typeface="Courier New" panose="02070309020205020404" pitchFamily="49" charset="0"/>
              <a:buChar char="o"/>
            </a:pPr>
            <a:endParaRPr lang="en-IN" sz="1600" dirty="0"/>
          </a:p>
          <a:p>
            <a:endParaRPr lang="en-I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07759-2F0F-CE66-FA18-E6817736D5AF}"/>
              </a:ext>
            </a:extLst>
          </p:cNvPr>
          <p:cNvSpPr/>
          <p:nvPr/>
        </p:nvSpPr>
        <p:spPr>
          <a:xfrm>
            <a:off x="5317333" y="1528763"/>
            <a:ext cx="2636043" cy="2650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dirty="0"/>
              <a:t>Categorical Columns</a:t>
            </a:r>
          </a:p>
          <a:p>
            <a:endParaRPr lang="en-IN" sz="1600" dirty="0"/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App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Category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Type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/>
              <a:t>Genres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 err="1"/>
              <a:t>Content_Rating</a:t>
            </a:r>
            <a:endParaRPr lang="en-IN" sz="1600" dirty="0"/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IN" sz="1600" dirty="0" err="1"/>
              <a:t>Last_Updated</a:t>
            </a:r>
            <a:endParaRPr lang="en-IN" sz="1600" dirty="0"/>
          </a:p>
          <a:p>
            <a:pPr lvl="8"/>
            <a:endParaRPr lang="en-IN" sz="1600" dirty="0"/>
          </a:p>
          <a:p>
            <a:pPr marL="285750" lvl="8" indent="-285750">
              <a:buFont typeface="Courier New" panose="02070309020205020404" pitchFamily="49" charset="0"/>
              <a:buChar char="o"/>
            </a:pPr>
            <a:endParaRPr lang="en-IN" sz="1600" dirty="0"/>
          </a:p>
          <a:p>
            <a:endParaRPr lang="en-IN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08E6FD8F-189E-74F4-61DF-4B8CE1A39199}"/>
              </a:ext>
            </a:extLst>
          </p:cNvPr>
          <p:cNvSpPr/>
          <p:nvPr/>
        </p:nvSpPr>
        <p:spPr>
          <a:xfrm>
            <a:off x="3313388" y="278607"/>
            <a:ext cx="2517224" cy="357187"/>
          </a:xfrm>
          <a:prstGeom prst="flowChartAlternate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Categories of Column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E432D0-A6F8-72C2-999F-09CDF006E3CE}"/>
              </a:ext>
            </a:extLst>
          </p:cNvPr>
          <p:cNvCxnSpPr>
            <a:stCxn id="9" idx="2"/>
          </p:cNvCxnSpPr>
          <p:nvPr/>
        </p:nvCxnSpPr>
        <p:spPr>
          <a:xfrm>
            <a:off x="4572000" y="635794"/>
            <a:ext cx="0" cy="38576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57A187-7C40-EFCC-B806-417D03FEF5CC}"/>
              </a:ext>
            </a:extLst>
          </p:cNvPr>
          <p:cNvCxnSpPr/>
          <p:nvPr/>
        </p:nvCxnSpPr>
        <p:spPr>
          <a:xfrm flipH="1">
            <a:off x="2339578" y="1021556"/>
            <a:ext cx="223242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D36054-67FE-9BD9-B654-5E33214B458A}"/>
              </a:ext>
            </a:extLst>
          </p:cNvPr>
          <p:cNvCxnSpPr/>
          <p:nvPr/>
        </p:nvCxnSpPr>
        <p:spPr>
          <a:xfrm flipH="1">
            <a:off x="4572000" y="1021556"/>
            <a:ext cx="223242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05DA73-FB30-FE76-563E-2C79E3D980F8}"/>
              </a:ext>
            </a:extLst>
          </p:cNvPr>
          <p:cNvCxnSpPr>
            <a:endCxn id="5" idx="0"/>
          </p:cNvCxnSpPr>
          <p:nvPr/>
        </p:nvCxnSpPr>
        <p:spPr>
          <a:xfrm>
            <a:off x="2339578" y="1021556"/>
            <a:ext cx="1" cy="507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1D309E-1B68-4038-07A3-41A8079FDE96}"/>
              </a:ext>
            </a:extLst>
          </p:cNvPr>
          <p:cNvCxnSpPr/>
          <p:nvPr/>
        </p:nvCxnSpPr>
        <p:spPr>
          <a:xfrm>
            <a:off x="6804420" y="1021555"/>
            <a:ext cx="1" cy="507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75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353-6BDC-E2E7-EBBC-3998C77D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231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6A9A9-AFFB-627F-4389-88685DC8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2" t="29819" r="68906" b="16431"/>
          <a:stretch/>
        </p:blipFill>
        <p:spPr>
          <a:xfrm>
            <a:off x="5775720" y="1683550"/>
            <a:ext cx="2321719" cy="2764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9E9ED-71B5-4F95-3D25-96BB7CED3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2" t="21527" r="69375" b="26806"/>
          <a:stretch/>
        </p:blipFill>
        <p:spPr>
          <a:xfrm>
            <a:off x="1035844" y="1714500"/>
            <a:ext cx="2235994" cy="265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6D23A-9924-7393-53D1-C909C30A27ED}"/>
              </a:ext>
            </a:extLst>
          </p:cNvPr>
          <p:cNvSpPr txBox="1"/>
          <p:nvPr/>
        </p:nvSpPr>
        <p:spPr>
          <a:xfrm>
            <a:off x="1328737" y="4543424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B8F3E-14F1-D0EB-67B9-F8D21867FFD4}"/>
              </a:ext>
            </a:extLst>
          </p:cNvPr>
          <p:cNvSpPr txBox="1"/>
          <p:nvPr/>
        </p:nvSpPr>
        <p:spPr>
          <a:xfrm>
            <a:off x="6290070" y="4543424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After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163AC-F647-4EAF-BC21-FDBD7502AC56}"/>
              </a:ext>
            </a:extLst>
          </p:cNvPr>
          <p:cNvSpPr txBox="1"/>
          <p:nvPr/>
        </p:nvSpPr>
        <p:spPr>
          <a:xfrm>
            <a:off x="3314697" y="996852"/>
            <a:ext cx="247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Nan Value Cleaning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5443A-991B-F7D9-785E-1C778F3B0E3E}"/>
              </a:ext>
            </a:extLst>
          </p:cNvPr>
          <p:cNvSpPr txBox="1"/>
          <p:nvPr/>
        </p:nvSpPr>
        <p:spPr>
          <a:xfrm>
            <a:off x="3800475" y="2407444"/>
            <a:ext cx="13930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Nan Values removed. also rows dropped from 10841 to 7021.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D26B33-D3F9-C8B3-C872-A16A09FE66E0}"/>
              </a:ext>
            </a:extLst>
          </p:cNvPr>
          <p:cNvCxnSpPr>
            <a:stCxn id="13" idx="1"/>
          </p:cNvCxnSpPr>
          <p:nvPr/>
        </p:nvCxnSpPr>
        <p:spPr>
          <a:xfrm flipH="1">
            <a:off x="3378994" y="2992220"/>
            <a:ext cx="421481" cy="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F81D5-83AF-9CB0-5962-928682C63674}"/>
              </a:ext>
            </a:extLst>
          </p:cNvPr>
          <p:cNvCxnSpPr>
            <a:stCxn id="13" idx="3"/>
          </p:cNvCxnSpPr>
          <p:nvPr/>
        </p:nvCxnSpPr>
        <p:spPr>
          <a:xfrm>
            <a:off x="5193506" y="2992220"/>
            <a:ext cx="421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2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A07D5-B388-E39C-3319-0EA711DB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44120" r="77786" b="40972"/>
          <a:stretch/>
        </p:blipFill>
        <p:spPr>
          <a:xfrm>
            <a:off x="860821" y="600075"/>
            <a:ext cx="2336007" cy="1050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B6047-BCF4-B8E7-7456-92E53FE83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6" t="60973" r="72031" b="25000"/>
          <a:stretch/>
        </p:blipFill>
        <p:spPr>
          <a:xfrm>
            <a:off x="4925300" y="600074"/>
            <a:ext cx="2189875" cy="1050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010C1-11E1-8B64-9941-7F1B97254853}"/>
              </a:ext>
            </a:extLst>
          </p:cNvPr>
          <p:cNvSpPr txBox="1"/>
          <p:nvPr/>
        </p:nvSpPr>
        <p:spPr>
          <a:xfrm>
            <a:off x="2782175" y="56552"/>
            <a:ext cx="428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Install Column Cleaning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2F25F-CF16-E6E8-D0E5-E8B2D852ABDD}"/>
              </a:ext>
            </a:extLst>
          </p:cNvPr>
          <p:cNvSpPr txBox="1"/>
          <p:nvPr/>
        </p:nvSpPr>
        <p:spPr>
          <a:xfrm>
            <a:off x="3568304" y="2397565"/>
            <a:ext cx="2336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Price Column Cleaning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B7F13-E857-D5D4-786D-C829D5FFD6A8}"/>
              </a:ext>
            </a:extLst>
          </p:cNvPr>
          <p:cNvSpPr txBox="1"/>
          <p:nvPr/>
        </p:nvSpPr>
        <p:spPr>
          <a:xfrm>
            <a:off x="1428750" y="1732063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C907E-70AA-EBF5-9802-5DB22E071543}"/>
              </a:ext>
            </a:extLst>
          </p:cNvPr>
          <p:cNvSpPr txBox="1"/>
          <p:nvPr/>
        </p:nvSpPr>
        <p:spPr>
          <a:xfrm>
            <a:off x="5257802" y="1726255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After Cleaning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9EAEF-413C-6DE2-AAE3-96387D303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6" t="63472" r="56406" b="16111"/>
          <a:stretch/>
        </p:blipFill>
        <p:spPr>
          <a:xfrm>
            <a:off x="5690313" y="3017940"/>
            <a:ext cx="3400425" cy="1607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E4786C-8615-FD1D-9F5D-99EC31998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5" t="50139" r="54765" b="18611"/>
          <a:stretch/>
        </p:blipFill>
        <p:spPr>
          <a:xfrm>
            <a:off x="53262" y="3017940"/>
            <a:ext cx="3771900" cy="160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0A2F1F-284C-8AC8-30CD-11DE16E03C56}"/>
              </a:ext>
            </a:extLst>
          </p:cNvPr>
          <p:cNvSpPr txBox="1"/>
          <p:nvPr/>
        </p:nvSpPr>
        <p:spPr>
          <a:xfrm>
            <a:off x="1166813" y="4742262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097EE-68B0-EA55-9A85-30795F137E5A}"/>
              </a:ext>
            </a:extLst>
          </p:cNvPr>
          <p:cNvSpPr txBox="1"/>
          <p:nvPr/>
        </p:nvSpPr>
        <p:spPr>
          <a:xfrm>
            <a:off x="6655594" y="4750000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After Cleaning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17B79-89F8-8AB0-8225-025DCAA337E6}"/>
              </a:ext>
            </a:extLst>
          </p:cNvPr>
          <p:cNvSpPr txBox="1"/>
          <p:nvPr/>
        </p:nvSpPr>
        <p:spPr>
          <a:xfrm>
            <a:off x="3529013" y="814388"/>
            <a:ext cx="104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+ sign removed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BCBA66-EC0E-FD00-AC2E-4C090B3FE912}"/>
              </a:ext>
            </a:extLst>
          </p:cNvPr>
          <p:cNvCxnSpPr>
            <a:stCxn id="19" idx="1"/>
            <a:endCxn id="5" idx="3"/>
          </p:cNvCxnSpPr>
          <p:nvPr/>
        </p:nvCxnSpPr>
        <p:spPr>
          <a:xfrm flipH="1">
            <a:off x="3257550" y="1075998"/>
            <a:ext cx="271463" cy="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BCDDC-B476-4794-A4A8-5C4A19ECBD1E}"/>
              </a:ext>
            </a:extLst>
          </p:cNvPr>
          <p:cNvCxnSpPr>
            <a:cxnSpLocks/>
          </p:cNvCxnSpPr>
          <p:nvPr/>
        </p:nvCxnSpPr>
        <p:spPr>
          <a:xfrm>
            <a:off x="4446985" y="1066146"/>
            <a:ext cx="250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D57A-E5D0-9D38-36EE-E6E47C56D282}"/>
              </a:ext>
            </a:extLst>
          </p:cNvPr>
          <p:cNvSpPr txBox="1"/>
          <p:nvPr/>
        </p:nvSpPr>
        <p:spPr>
          <a:xfrm>
            <a:off x="4196635" y="3386139"/>
            <a:ext cx="90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  $ sign             removed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DD6352-5F3D-51B4-5CBD-76432CEA62F6}"/>
              </a:ext>
            </a:extLst>
          </p:cNvPr>
          <p:cNvCxnSpPr/>
          <p:nvPr/>
        </p:nvCxnSpPr>
        <p:spPr>
          <a:xfrm flipH="1">
            <a:off x="3875167" y="3654565"/>
            <a:ext cx="271463" cy="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8EEB5B-C8E1-D8E4-820F-30FC1B6B62A4}"/>
              </a:ext>
            </a:extLst>
          </p:cNvPr>
          <p:cNvCxnSpPr>
            <a:cxnSpLocks/>
          </p:cNvCxnSpPr>
          <p:nvPr/>
        </p:nvCxnSpPr>
        <p:spPr>
          <a:xfrm>
            <a:off x="5142032" y="3654565"/>
            <a:ext cx="353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1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9C9ED8-A8E0-F296-5F0A-54465D70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30417" r="81250" b="9027"/>
          <a:stretch/>
        </p:blipFill>
        <p:spPr>
          <a:xfrm>
            <a:off x="5043487" y="1485899"/>
            <a:ext cx="1400176" cy="311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ABF6D-1CD3-3F90-B8C4-50C95E3A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8" t="33612" r="81485" b="6943"/>
          <a:stretch/>
        </p:blipFill>
        <p:spPr>
          <a:xfrm>
            <a:off x="1593056" y="1492926"/>
            <a:ext cx="1493044" cy="3107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82EC3-048D-87C9-0A6C-11181BEE7835}"/>
              </a:ext>
            </a:extLst>
          </p:cNvPr>
          <p:cNvSpPr txBox="1"/>
          <p:nvPr/>
        </p:nvSpPr>
        <p:spPr>
          <a:xfrm>
            <a:off x="2936081" y="389035"/>
            <a:ext cx="2336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Size Column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FF83F-2951-0598-1BFB-A89B719C4325}"/>
              </a:ext>
            </a:extLst>
          </p:cNvPr>
          <p:cNvSpPr txBox="1"/>
          <p:nvPr/>
        </p:nvSpPr>
        <p:spPr>
          <a:xfrm>
            <a:off x="1593056" y="4703863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FE90A-CCF0-EC73-DFDE-70C7A3C710A3}"/>
              </a:ext>
            </a:extLst>
          </p:cNvPr>
          <p:cNvSpPr txBox="1"/>
          <p:nvPr/>
        </p:nvSpPr>
        <p:spPr>
          <a:xfrm>
            <a:off x="5100638" y="4703862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After Cleaning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D3148-B266-6A79-6E89-94AE06BE5774}"/>
              </a:ext>
            </a:extLst>
          </p:cNvPr>
          <p:cNvSpPr txBox="1"/>
          <p:nvPr/>
        </p:nvSpPr>
        <p:spPr>
          <a:xfrm>
            <a:off x="3479006" y="2095827"/>
            <a:ext cx="1042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    M removed</a:t>
            </a:r>
          </a:p>
          <a:p>
            <a:r>
              <a:rPr lang="en-IN" dirty="0">
                <a:solidFill>
                  <a:schemeClr val="bg1"/>
                </a:solidFill>
              </a:rPr>
              <a:t>     &amp;</a:t>
            </a:r>
          </a:p>
          <a:p>
            <a:r>
              <a:rPr lang="en-IN" dirty="0">
                <a:solidFill>
                  <a:schemeClr val="bg1"/>
                </a:solidFill>
              </a:rPr>
              <a:t>All size converted into MB.</a:t>
            </a:r>
          </a:p>
        </p:txBody>
      </p:sp>
    </p:spTree>
    <p:extLst>
      <p:ext uri="{BB962C8B-B14F-4D97-AF65-F5344CB8AC3E}">
        <p14:creationId xmlns:p14="http://schemas.microsoft.com/office/powerpoint/2010/main" val="2864784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632E4-E1E2-78FA-28E3-A3F6A23DB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1" t="29306" r="55312" b="51111"/>
          <a:stretch/>
        </p:blipFill>
        <p:spPr>
          <a:xfrm>
            <a:off x="507206" y="812749"/>
            <a:ext cx="3479006" cy="1007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CA7EB-0BC2-A877-F2CE-F68E18689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" t="54305" r="56407" b="26112"/>
          <a:stretch/>
        </p:blipFill>
        <p:spPr>
          <a:xfrm>
            <a:off x="4400549" y="812749"/>
            <a:ext cx="3636169" cy="1007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11922-D0C7-788B-838E-96B10CCEC7DE}"/>
              </a:ext>
            </a:extLst>
          </p:cNvPr>
          <p:cNvSpPr txBox="1"/>
          <p:nvPr/>
        </p:nvSpPr>
        <p:spPr>
          <a:xfrm>
            <a:off x="2836070" y="146148"/>
            <a:ext cx="278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Android_Ver Column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3204C-60F9-4F15-33AC-74284AFA48DC}"/>
              </a:ext>
            </a:extLst>
          </p:cNvPr>
          <p:cNvSpPr txBox="1"/>
          <p:nvPr/>
        </p:nvSpPr>
        <p:spPr>
          <a:xfrm>
            <a:off x="1450181" y="1932088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CF171-6F43-9BDC-9B75-DE586FD10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06" y="1932088"/>
            <a:ext cx="1914525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3C960-700A-D00D-6228-39B399F09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2" t="43195" r="64297" b="30416"/>
          <a:stretch/>
        </p:blipFill>
        <p:spPr>
          <a:xfrm>
            <a:off x="5314950" y="3323483"/>
            <a:ext cx="2850356" cy="1357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797401-AFC0-AC3C-40A2-D1D8BE2BB9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19" t="45726" r="64609" b="29306"/>
          <a:stretch/>
        </p:blipFill>
        <p:spPr>
          <a:xfrm>
            <a:off x="507206" y="3323483"/>
            <a:ext cx="2850356" cy="12842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7D8989-BAF3-7357-0DB8-62E7B8DE2398}"/>
              </a:ext>
            </a:extLst>
          </p:cNvPr>
          <p:cNvSpPr txBox="1"/>
          <p:nvPr/>
        </p:nvSpPr>
        <p:spPr>
          <a:xfrm>
            <a:off x="3267077" y="2749747"/>
            <a:ext cx="278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App Column 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B2CD8-B3A5-4481-065F-457F21DFE147}"/>
              </a:ext>
            </a:extLst>
          </p:cNvPr>
          <p:cNvSpPr txBox="1"/>
          <p:nvPr/>
        </p:nvSpPr>
        <p:spPr>
          <a:xfrm>
            <a:off x="1131093" y="4690172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4E91E0-7DE6-4DC7-B11B-52086DAE9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193" y="4690172"/>
            <a:ext cx="1914525" cy="4000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349EB1-10C0-BBD6-654C-10E2076CC35A}"/>
              </a:ext>
            </a:extLst>
          </p:cNvPr>
          <p:cNvSpPr txBox="1"/>
          <p:nvPr/>
        </p:nvSpPr>
        <p:spPr>
          <a:xfrm>
            <a:off x="3887984" y="3725643"/>
            <a:ext cx="102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Duplicates removed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8EAFB4-E8CF-D927-ACC3-8978AA67DBE4}"/>
              </a:ext>
            </a:extLst>
          </p:cNvPr>
          <p:cNvCxnSpPr>
            <a:cxnSpLocks/>
          </p:cNvCxnSpPr>
          <p:nvPr/>
        </p:nvCxnSpPr>
        <p:spPr>
          <a:xfrm flipH="1">
            <a:off x="3520974" y="4002139"/>
            <a:ext cx="332184" cy="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B682F0-9448-2EAA-C658-824F469F6E4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913113" y="3987253"/>
            <a:ext cx="33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3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BD8A-0D6E-426C-B7D2-6B0EEEC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12B52-064E-6FC1-6358-DCAAF6D8A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8" t="22917" r="43750" b="12500"/>
          <a:stretch/>
        </p:blipFill>
        <p:spPr>
          <a:xfrm>
            <a:off x="378619" y="1493044"/>
            <a:ext cx="8453681" cy="3650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34B5E-1A8C-071E-2BF9-C0D3DBD698BF}"/>
              </a:ext>
            </a:extLst>
          </p:cNvPr>
          <p:cNvSpPr txBox="1"/>
          <p:nvPr/>
        </p:nvSpPr>
        <p:spPr>
          <a:xfrm>
            <a:off x="2021681" y="1018282"/>
            <a:ext cx="473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Which Category contains how many Apps</a:t>
            </a:r>
          </a:p>
        </p:txBody>
      </p:sp>
    </p:spTree>
    <p:extLst>
      <p:ext uri="{BB962C8B-B14F-4D97-AF65-F5344CB8AC3E}">
        <p14:creationId xmlns:p14="http://schemas.microsoft.com/office/powerpoint/2010/main" val="30200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0DA4-E066-119C-3D6D-E15323FE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Free App and Paid App in percentage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90BDD-798C-536E-718E-1B7488966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6" t="33611" r="27734" b="8652"/>
          <a:stretch/>
        </p:blipFill>
        <p:spPr>
          <a:xfrm>
            <a:off x="700089" y="1535907"/>
            <a:ext cx="7380644" cy="36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4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8FDC-B020-854F-ECA6-E4DBDAB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Rating over 4 (Blue) &amp; Rating equals 1(Red)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3958D-A784-591B-F1F2-56C543468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t="27778" r="15781" b="12083"/>
          <a:stretch/>
        </p:blipFill>
        <p:spPr>
          <a:xfrm>
            <a:off x="234427" y="1354139"/>
            <a:ext cx="8707654" cy="37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3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5750" y="1221582"/>
            <a:ext cx="8512500" cy="347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What Is EDA ?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Overview Of Dataset(play store) 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○ Descriptive statistics(Summary)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○ Data Cleaning  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○ Data Visualization 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Understanding the dataset(user reviews)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○ Descriptive statistics(Summary)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○ Data cleaning 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○ Data Visualization</a:t>
            </a:r>
            <a:b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● DataFrame Merging(play store &amp; user review)</a:t>
            </a:r>
            <a:endParaRPr sz="2000" b="1" dirty="0">
              <a:solidFill>
                <a:schemeClr val="bg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41255-A5F5-CB07-BBC5-0092B3CD0C5E}"/>
              </a:ext>
            </a:extLst>
          </p:cNvPr>
          <p:cNvSpPr txBox="1"/>
          <p:nvPr/>
        </p:nvSpPr>
        <p:spPr>
          <a:xfrm>
            <a:off x="1764506" y="378619"/>
            <a:ext cx="4764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</a:rPr>
              <a:t>Table Of 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5F75-DDE9-384E-A78C-A26612AE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Top Most Reviewed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22DB2-5569-9022-FAD0-51A9BE7E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17778" r="43906" b="8652"/>
          <a:stretch/>
        </p:blipFill>
        <p:spPr>
          <a:xfrm>
            <a:off x="757237" y="1302275"/>
            <a:ext cx="6958013" cy="378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4CE5F-0527-C623-08A9-64C1472B1807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Top Most Reviewed Apps</a:t>
            </a:r>
          </a:p>
        </p:txBody>
      </p:sp>
    </p:spTree>
    <p:extLst>
      <p:ext uri="{BB962C8B-B14F-4D97-AF65-F5344CB8AC3E}">
        <p14:creationId xmlns:p14="http://schemas.microsoft.com/office/powerpoint/2010/main" val="165006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0A36-76E3-445C-6847-066A5DC8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4987"/>
            <a:ext cx="8520600" cy="572700"/>
          </a:xfrm>
        </p:spPr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Most Downloaded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3A9D-95A4-A441-510F-1EBA1B6CB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19786" r="44452" b="10001"/>
          <a:stretch/>
        </p:blipFill>
        <p:spPr>
          <a:xfrm>
            <a:off x="1160111" y="810557"/>
            <a:ext cx="6276532" cy="43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A28D-E9A9-5281-0949-C1AEF699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712"/>
            <a:ext cx="8520600" cy="572700"/>
          </a:xfrm>
        </p:spPr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Top Genres based on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44DB2-1BE0-763C-5DC0-752C373D9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8" t="25138" r="37189" b="13055"/>
          <a:stretch/>
        </p:blipFill>
        <p:spPr>
          <a:xfrm>
            <a:off x="1159094" y="1039156"/>
            <a:ext cx="6593108" cy="39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4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D1FD-1431-34F2-D5A6-FB5808AA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Size of Application over Number of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C4619-5988-7B5B-34F1-8CE0DDBD8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25139" r="36485" b="21952"/>
          <a:stretch/>
        </p:blipFill>
        <p:spPr>
          <a:xfrm>
            <a:off x="508431" y="1156824"/>
            <a:ext cx="7806893" cy="39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9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5259-EF63-6ECC-FB8B-378A52DA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7006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User Reviews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0065D-374F-AC74-3137-8FE2E2A9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3206" y="1185862"/>
            <a:ext cx="8210794" cy="3957637"/>
          </a:xfrm>
        </p:spPr>
        <p:txBody>
          <a:bodyPr/>
          <a:lstStyle/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Sentiment basically determines the attitude or the emotion of the user. e.g. (whether it is positive or negative or neutral).</a:t>
            </a:r>
          </a:p>
          <a:p>
            <a:pPr marL="114300" indent="0">
              <a:buClr>
                <a:srgbClr val="080808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Sentiment Polarity is float which lies in the range of [-1,1]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" 1 -&gt; Positive Statement 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" -1 -&gt; Negative Statement </a:t>
            </a: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Sentiment Subjectivity generally refer to personal opinion, emotion or judgment, which lies in the range of [0,1].</a:t>
            </a: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Translated_Review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is short explanation of feedback on App by user after using App.</a:t>
            </a: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080808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2E2786-8464-59B5-07A4-8D067BD78118}"/>
              </a:ext>
            </a:extLst>
          </p:cNvPr>
          <p:cNvSpPr txBox="1">
            <a:spLocks/>
          </p:cNvSpPr>
          <p:nvPr/>
        </p:nvSpPr>
        <p:spPr>
          <a:xfrm>
            <a:off x="311700" y="6703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/>
              <a:t>        Column Overviews : </a:t>
            </a:r>
          </a:p>
        </p:txBody>
      </p:sp>
    </p:spTree>
    <p:extLst>
      <p:ext uri="{BB962C8B-B14F-4D97-AF65-F5344CB8AC3E}">
        <p14:creationId xmlns:p14="http://schemas.microsoft.com/office/powerpoint/2010/main" val="136315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AA5F-233B-9985-B965-94E49259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77377-EDC3-7B87-81E5-D367CCF00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39722" r="31719" b="16667"/>
          <a:stretch/>
        </p:blipFill>
        <p:spPr>
          <a:xfrm>
            <a:off x="0" y="1882379"/>
            <a:ext cx="6877315" cy="315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B31A8-7557-CDEF-2B05-E5413E340565}"/>
              </a:ext>
            </a:extLst>
          </p:cNvPr>
          <p:cNvSpPr txBox="1"/>
          <p:nvPr/>
        </p:nvSpPr>
        <p:spPr>
          <a:xfrm>
            <a:off x="1495557" y="115108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First Look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FCA9D-77A4-51B0-65A9-BB24C75E8768}"/>
              </a:ext>
            </a:extLst>
          </p:cNvPr>
          <p:cNvSpPr txBox="1"/>
          <p:nvPr/>
        </p:nvSpPr>
        <p:spPr>
          <a:xfrm>
            <a:off x="7208044" y="1882379"/>
            <a:ext cx="14287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the column is categorical so we have to convert </a:t>
            </a:r>
            <a:r>
              <a:rPr lang="en-IN" dirty="0" err="1"/>
              <a:t>Sentiment_Polarity</a:t>
            </a:r>
            <a:r>
              <a:rPr lang="en-IN" dirty="0"/>
              <a:t> , </a:t>
            </a:r>
            <a:r>
              <a:rPr lang="en-IN" dirty="0" err="1"/>
              <a:t>Sentiment_Subjectivity</a:t>
            </a:r>
            <a:r>
              <a:rPr lang="en-IN" dirty="0"/>
              <a:t>  to Numeric type.</a:t>
            </a:r>
          </a:p>
          <a:p>
            <a:endParaRPr lang="en-IN" dirty="0"/>
          </a:p>
          <a:p>
            <a:r>
              <a:rPr lang="en-IN" dirty="0"/>
              <a:t>Also we have to remove Nan value.</a:t>
            </a:r>
          </a:p>
        </p:txBody>
      </p:sp>
    </p:spTree>
    <p:extLst>
      <p:ext uri="{BB962C8B-B14F-4D97-AF65-F5344CB8AC3E}">
        <p14:creationId xmlns:p14="http://schemas.microsoft.com/office/powerpoint/2010/main" val="21931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00AD-43D7-1846-A637-D946C30A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13" y="766494"/>
            <a:ext cx="8520600" cy="572700"/>
          </a:xfrm>
        </p:spPr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Nan Value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8E41D-648A-17E6-B274-DF66E1E15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39306" r="66250" b="33055"/>
          <a:stretch/>
        </p:blipFill>
        <p:spPr>
          <a:xfrm>
            <a:off x="311699" y="2571749"/>
            <a:ext cx="3875791" cy="198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74EF-85F1-7345-7B13-86F174545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30833" r="64922" b="19305"/>
          <a:stretch/>
        </p:blipFill>
        <p:spPr>
          <a:xfrm>
            <a:off x="5340898" y="1993105"/>
            <a:ext cx="2895845" cy="256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76611-F2E7-EF7C-0D6B-CEC0737080E6}"/>
              </a:ext>
            </a:extLst>
          </p:cNvPr>
          <p:cNvSpPr txBox="1"/>
          <p:nvPr/>
        </p:nvSpPr>
        <p:spPr>
          <a:xfrm>
            <a:off x="1364456" y="4698475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Before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1373F-E3C2-C518-1961-840EEB4C4161}"/>
              </a:ext>
            </a:extLst>
          </p:cNvPr>
          <p:cNvSpPr txBox="1"/>
          <p:nvPr/>
        </p:nvSpPr>
        <p:spPr>
          <a:xfrm>
            <a:off x="6261495" y="4698474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After Cleaning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05A89-14C0-BAA3-1688-4754275ED92D}"/>
              </a:ext>
            </a:extLst>
          </p:cNvPr>
          <p:cNvSpPr txBox="1"/>
          <p:nvPr/>
        </p:nvSpPr>
        <p:spPr>
          <a:xfrm>
            <a:off x="1042988" y="1671637"/>
            <a:ext cx="263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Shape (64295 , 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6C601-161E-B6F4-4579-7EF4988A5BE2}"/>
              </a:ext>
            </a:extLst>
          </p:cNvPr>
          <p:cNvSpPr txBox="1"/>
          <p:nvPr/>
        </p:nvSpPr>
        <p:spPr>
          <a:xfrm>
            <a:off x="5685172" y="1517748"/>
            <a:ext cx="263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Shape (19349 , 17)</a:t>
            </a:r>
          </a:p>
        </p:txBody>
      </p:sp>
    </p:spTree>
    <p:extLst>
      <p:ext uri="{BB962C8B-B14F-4D97-AF65-F5344CB8AC3E}">
        <p14:creationId xmlns:p14="http://schemas.microsoft.com/office/powerpoint/2010/main" val="315372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B662-CA96-C5F9-ACFD-FDB4A27A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85" y="209281"/>
            <a:ext cx="8520600" cy="955150"/>
          </a:xfrm>
        </p:spPr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Number of Sentiments Counts of App according to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A9500-9449-3E52-67D1-33351540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14027" r="39922" b="15834"/>
          <a:stretch/>
        </p:blipFill>
        <p:spPr>
          <a:xfrm>
            <a:off x="542926" y="961739"/>
            <a:ext cx="8036718" cy="41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36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C059-F637-8BA9-59A8-0ADC2008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Distribution of Sentiment Subjectivity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0284-5AB8-FBC0-A6EF-79B5AA73D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0" t="31389" r="44062" b="21666"/>
          <a:stretch/>
        </p:blipFill>
        <p:spPr>
          <a:xfrm>
            <a:off x="1118483" y="1450181"/>
            <a:ext cx="666820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087F-1E53-DA8D-5D0E-7C1FA0F4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Percentage of Different Sentiments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7C13A-3D65-119A-8629-58E5CAA85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" t="25277" r="28282" b="17222"/>
          <a:stretch/>
        </p:blipFill>
        <p:spPr>
          <a:xfrm>
            <a:off x="662231" y="1421606"/>
            <a:ext cx="7497728" cy="37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3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F9D6-F91E-D0BE-AD16-1C23B27B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43" y="52119"/>
            <a:ext cx="8520600" cy="5727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What is Exploratory Data Analysis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2F76D-026E-C044-43E7-094B2549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24819"/>
            <a:ext cx="8520600" cy="1597869"/>
          </a:xfrm>
        </p:spPr>
        <p:txBody>
          <a:bodyPr/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Exploratory Data Analysis (EDA)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an approach to analyze the data using visual techniques. It is used to discover trends, patterns, or to check assumptions with the help of statistical summary and graphical representations.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B6121B4-6FE4-9BB7-A06C-4DFFA3077D5C}"/>
              </a:ext>
            </a:extLst>
          </p:cNvPr>
          <p:cNvSpPr/>
          <p:nvPr/>
        </p:nvSpPr>
        <p:spPr>
          <a:xfrm>
            <a:off x="1023941" y="2488207"/>
            <a:ext cx="1426365" cy="61436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Collect Data / Load Dataset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7840AB2-601A-A842-CD92-7553B7D1FDAC}"/>
              </a:ext>
            </a:extLst>
          </p:cNvPr>
          <p:cNvSpPr/>
          <p:nvPr/>
        </p:nvSpPr>
        <p:spPr>
          <a:xfrm>
            <a:off x="2903933" y="2685750"/>
            <a:ext cx="428625" cy="21927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7990AFA-9236-D5EB-39EC-2F5EECD7488E}"/>
              </a:ext>
            </a:extLst>
          </p:cNvPr>
          <p:cNvSpPr/>
          <p:nvPr/>
        </p:nvSpPr>
        <p:spPr>
          <a:xfrm>
            <a:off x="3836194" y="2488207"/>
            <a:ext cx="1535906" cy="61436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Understand the Data and Data Types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66D313-22BB-5BD2-FE33-2042806D93BE}"/>
              </a:ext>
            </a:extLst>
          </p:cNvPr>
          <p:cNvSpPr/>
          <p:nvPr/>
        </p:nvSpPr>
        <p:spPr>
          <a:xfrm>
            <a:off x="5763814" y="2701538"/>
            <a:ext cx="428625" cy="21927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6E4702C-CA1C-327B-7F79-DAD60BCB3EDB}"/>
              </a:ext>
            </a:extLst>
          </p:cNvPr>
          <p:cNvSpPr/>
          <p:nvPr/>
        </p:nvSpPr>
        <p:spPr>
          <a:xfrm>
            <a:off x="6584153" y="2467976"/>
            <a:ext cx="1535906" cy="61436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Get Statistical Summary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DD76C75-0DE8-9B4C-2E8F-9565504E494C}"/>
              </a:ext>
            </a:extLst>
          </p:cNvPr>
          <p:cNvSpPr/>
          <p:nvPr/>
        </p:nvSpPr>
        <p:spPr>
          <a:xfrm>
            <a:off x="7328292" y="3608974"/>
            <a:ext cx="230985" cy="37861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B16D6BF8-3A35-4CDC-AF0B-59AE84421118}"/>
              </a:ext>
            </a:extLst>
          </p:cNvPr>
          <p:cNvSpPr/>
          <p:nvPr/>
        </p:nvSpPr>
        <p:spPr>
          <a:xfrm>
            <a:off x="6584153" y="4139993"/>
            <a:ext cx="1535906" cy="61436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Cleaning &amp; Missing Value Filling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F805499-70C0-3637-B02B-C6995C1FEB53}"/>
              </a:ext>
            </a:extLst>
          </p:cNvPr>
          <p:cNvSpPr/>
          <p:nvPr/>
        </p:nvSpPr>
        <p:spPr>
          <a:xfrm rot="10800000">
            <a:off x="5763813" y="4337536"/>
            <a:ext cx="428625" cy="21927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F96A5F4-25BD-31AF-0383-CB724101D3FC}"/>
              </a:ext>
            </a:extLst>
          </p:cNvPr>
          <p:cNvSpPr/>
          <p:nvPr/>
        </p:nvSpPr>
        <p:spPr>
          <a:xfrm>
            <a:off x="3836194" y="4139993"/>
            <a:ext cx="1535906" cy="61436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Make Data Ready For Visualization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B8948C5-D22D-3C10-A341-CE73CC7C905C}"/>
              </a:ext>
            </a:extLst>
          </p:cNvPr>
          <p:cNvSpPr/>
          <p:nvPr/>
        </p:nvSpPr>
        <p:spPr>
          <a:xfrm rot="10800000">
            <a:off x="2903933" y="4337537"/>
            <a:ext cx="428625" cy="21927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457034AC-5665-2F0A-9724-13CC4EC80361}"/>
              </a:ext>
            </a:extLst>
          </p:cNvPr>
          <p:cNvSpPr/>
          <p:nvPr/>
        </p:nvSpPr>
        <p:spPr>
          <a:xfrm>
            <a:off x="864390" y="4139993"/>
            <a:ext cx="1535906" cy="61436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Visualize Insights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9EDC7-A431-87F7-501C-1C535AF1EC2D}"/>
              </a:ext>
            </a:extLst>
          </p:cNvPr>
          <p:cNvSpPr/>
          <p:nvPr/>
        </p:nvSpPr>
        <p:spPr>
          <a:xfrm>
            <a:off x="4332684" y="3188894"/>
            <a:ext cx="478632" cy="285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A83F15-749F-0762-F941-629D10ED5FF5}"/>
              </a:ext>
            </a:extLst>
          </p:cNvPr>
          <p:cNvSpPr/>
          <p:nvPr/>
        </p:nvSpPr>
        <p:spPr>
          <a:xfrm>
            <a:off x="1497807" y="3192656"/>
            <a:ext cx="478632" cy="285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C718B9-9BB0-BF57-8CF2-E3E66C89930C}"/>
              </a:ext>
            </a:extLst>
          </p:cNvPr>
          <p:cNvSpPr/>
          <p:nvPr/>
        </p:nvSpPr>
        <p:spPr>
          <a:xfrm>
            <a:off x="7204468" y="3195937"/>
            <a:ext cx="478632" cy="285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CB1278-1541-5D94-8B8D-690C8AE6EB34}"/>
              </a:ext>
            </a:extLst>
          </p:cNvPr>
          <p:cNvSpPr/>
          <p:nvPr/>
        </p:nvSpPr>
        <p:spPr>
          <a:xfrm>
            <a:off x="7167560" y="4805631"/>
            <a:ext cx="478632" cy="285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00F6A9-95A2-37C2-9918-CBD8615A530B}"/>
              </a:ext>
            </a:extLst>
          </p:cNvPr>
          <p:cNvSpPr/>
          <p:nvPr/>
        </p:nvSpPr>
        <p:spPr>
          <a:xfrm>
            <a:off x="1393027" y="4805631"/>
            <a:ext cx="478632" cy="285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A7C10C-BCA0-633C-3610-D20C649CEB96}"/>
              </a:ext>
            </a:extLst>
          </p:cNvPr>
          <p:cNvSpPr/>
          <p:nvPr/>
        </p:nvSpPr>
        <p:spPr>
          <a:xfrm>
            <a:off x="4454127" y="4805631"/>
            <a:ext cx="478632" cy="2857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4358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0006-A49C-294F-2009-913E2C91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1800" dirty="0">
                <a:solidFill>
                  <a:schemeClr val="bg1"/>
                </a:solidFill>
              </a:rPr>
              <a:t>Average Sentiment Polarity of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78698-900B-AC0A-4D38-FCE4E4CB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6" t="21945" r="40703" b="8652"/>
          <a:stretch/>
        </p:blipFill>
        <p:spPr>
          <a:xfrm>
            <a:off x="371475" y="1119859"/>
            <a:ext cx="7736681" cy="40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8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BFEF-4204-589F-17D1-1F40D6B1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687"/>
            <a:ext cx="8520600" cy="57270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262EE-3316-0C36-A5B2-E3D4260C31AD}"/>
              </a:ext>
            </a:extLst>
          </p:cNvPr>
          <p:cNvSpPr txBox="1"/>
          <p:nvPr/>
        </p:nvSpPr>
        <p:spPr>
          <a:xfrm>
            <a:off x="1064419" y="603387"/>
            <a:ext cx="72294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Maximum Apps Belongs From Family and Game Category.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Play Store Contains 92.6% Free Apps and 7.4% Paid Apps.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( Family , Game , Tools ) Category's App Got Maximum Rating where ( Dating , Productivity ,           	Business ) Category's App Got Lower Rating( Equals 1).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 Following Apps Got Maximum Reviews.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Sketch - Draw &amp; Paints.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U Launcher Lite- Free Live Cool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Themes,Hide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Apps.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Infinite Painter.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Subway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Surferes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, Google News , Samsung Health is Top Most Downloaded Apps on Play 	Store.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There are 3000+ Applications has Size between 0-10 MB, so User Prefers Small Size Apps    	Compared to Large one.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Installs &amp; Reviews are highly positive correlated. The reason those application got Highest no 	of Installs they also got Highest no of Review.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Family and Game Category gains Maximum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Postive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Sentiment.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Most Apps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emotion,personal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opinion, judgment lays Between 0.4 to 0.7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 App Feedback(Sentiment) Given by User As Follow.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64.3% - Positive Sentiment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21.3% - Negative Sentiment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14.4% - Neutral Sentiment</a:t>
            </a:r>
          </a:p>
          <a:p>
            <a:endParaRPr lang="en-IN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315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B259EA-4E85-7ABE-6499-030C20911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" t="472" r="3853" b="5032"/>
          <a:stretch/>
        </p:blipFill>
        <p:spPr>
          <a:xfrm>
            <a:off x="600075" y="321470"/>
            <a:ext cx="7708106" cy="42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7E59-E34B-1882-049C-5E421421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BE666-7577-CCA4-D622-27B382CA7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869581"/>
          </a:xfrm>
        </p:spPr>
        <p:txBody>
          <a:bodyPr/>
          <a:lstStyle/>
          <a:p>
            <a:pPr marL="571500" indent="-457200" algn="l"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know which Category’s or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Genres’s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 user preferred the most, that could leads the growth of Business or Organization or successive App launch for Developer or Company.</a:t>
            </a:r>
          </a:p>
          <a:p>
            <a:pPr marL="571500" indent="-457200" algn="l"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know the psychology of user preference or usage of App without Analysis of Data of that Area ? 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457200"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know the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factors responsible for app engagement and success ?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457200"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can someone Predict the App success ratio and user preferable App before launching the app by only seeing the raw data or just by seeing play store ?</a:t>
            </a:r>
          </a:p>
          <a:p>
            <a:pPr marL="114300" indent="0">
              <a:buClr>
                <a:schemeClr val="bg1">
                  <a:lumMod val="50000"/>
                </a:schemeClr>
              </a:buClr>
              <a:buSzPct val="100000"/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97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1E81-EDDB-4BAE-23CA-E9353682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69" y="1925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Process of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D017-FC22-92DC-F882-4620CF803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74625"/>
            <a:ext cx="8520600" cy="3004394"/>
          </a:xfrm>
        </p:spPr>
        <p:txBody>
          <a:bodyPr/>
          <a:lstStyle/>
          <a:p>
            <a:pPr>
              <a:buClr>
                <a:srgbClr val="080808"/>
              </a:buClr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Understand Row &amp; Column : 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First step after collecting data or by using dataset is to        		             understand Rows and Columns And their datatypes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As we know Data can be in structured form or unstructured also , so we need to change the datatypes.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 If any numerical column is in string form we have to convert it into numeric.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Mostly analysis done on numerical values so have to keep in mind.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6068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96D5A-DADB-6C7B-519E-1A96910F2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</p:spPr>
        <p:txBody>
          <a:bodyPr/>
          <a:lstStyle/>
          <a:p>
            <a:pPr>
              <a:buClr>
                <a:srgbClr val="080808"/>
              </a:buClr>
              <a:buAutoNum type="arabicPeriod" startAt="2"/>
            </a:pPr>
            <a:r>
              <a:rPr lang="en-IN" dirty="0">
                <a:solidFill>
                  <a:schemeClr val="bg1"/>
                </a:solidFill>
              </a:rPr>
              <a:t>Handling Missing and Null values :</a:t>
            </a:r>
          </a:p>
          <a:p>
            <a:pPr>
              <a:buClr>
                <a:srgbClr val="080808"/>
              </a:buClr>
              <a:buAutoNum type="arabicPeriod" startAt="2"/>
            </a:pPr>
            <a:endParaRPr lang="en-IN" dirty="0">
              <a:solidFill>
                <a:schemeClr val="bg1"/>
              </a:solidFill>
            </a:endParaRP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There is no clean data in dataset so we have to fill out missing values as per requirements or have to drop it.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To Fill a numeric value(e.g. 0) or string value(e.g. ‘Unknown’) at missing cell is not great deal.</a:t>
            </a:r>
          </a:p>
          <a:p>
            <a:pPr lvl="2">
              <a:buClr>
                <a:srgbClr val="080808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</a:rPr>
              <a:t>We have to use statistical methods like mean, median, mode etc. to put the accurate or nearest values to get more accurate results.  </a:t>
            </a:r>
          </a:p>
        </p:txBody>
      </p:sp>
    </p:spTree>
    <p:extLst>
      <p:ext uri="{BB962C8B-B14F-4D97-AF65-F5344CB8AC3E}">
        <p14:creationId xmlns:p14="http://schemas.microsoft.com/office/powerpoint/2010/main" val="78984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94AC-3F84-D6D7-F635-70E7D623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Libraries Used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DB84-CB51-124C-D267-5771A62CD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>
                <a:solidFill>
                  <a:schemeClr val="bg1"/>
                </a:solidFill>
              </a:rPr>
              <a:t>● NumPy ( Numerical Python ) </a:t>
            </a:r>
          </a:p>
          <a:p>
            <a:pPr marL="114300" indent="0">
              <a:buNone/>
            </a:pPr>
            <a:r>
              <a:rPr lang="en-IN" dirty="0">
                <a:solidFill>
                  <a:schemeClr val="bg1"/>
                </a:solidFill>
              </a:rPr>
              <a:t>● Pandas ( Data reading &amp; Data cleaning ) </a:t>
            </a:r>
          </a:p>
          <a:p>
            <a:pPr marL="114300" indent="0">
              <a:buNone/>
            </a:pPr>
            <a:r>
              <a:rPr lang="en-IN" dirty="0">
                <a:solidFill>
                  <a:schemeClr val="bg1"/>
                </a:solidFill>
              </a:rPr>
              <a:t>● Matplotlib( Data Visualization ) </a:t>
            </a:r>
          </a:p>
          <a:p>
            <a:pPr marL="114300" indent="0">
              <a:buNone/>
            </a:pPr>
            <a:r>
              <a:rPr lang="en-IN" dirty="0">
                <a:solidFill>
                  <a:schemeClr val="bg1"/>
                </a:solidFill>
              </a:rPr>
              <a:t>● Seaborn ( Data Visualization ) </a:t>
            </a:r>
          </a:p>
        </p:txBody>
      </p:sp>
    </p:spTree>
    <p:extLst>
      <p:ext uri="{BB962C8B-B14F-4D97-AF65-F5344CB8AC3E}">
        <p14:creationId xmlns:p14="http://schemas.microsoft.com/office/powerpoint/2010/main" val="99897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5259-EF63-6ECC-FB8B-378A52DA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2131"/>
            <a:ext cx="8520600" cy="572700"/>
          </a:xfrm>
        </p:spPr>
        <p:txBody>
          <a:bodyPr/>
          <a:lstStyle/>
          <a:p>
            <a:pPr algn="ctr"/>
            <a:r>
              <a:rPr lang="en-IN" dirty="0"/>
              <a:t>Play Store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0065D-374F-AC74-3137-8FE2E2A9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56" y="1478756"/>
            <a:ext cx="8210794" cy="3664744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Install column - total installed of application.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Price column - price value is in dollar($).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Reviews column - total reviews made by reviewer of application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Size column - size of application which is in 'MB'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</a:t>
            </a:r>
            <a:r>
              <a:rPr lang="en-US" dirty="0" err="1">
                <a:solidFill>
                  <a:schemeClr val="bg1"/>
                </a:solidFill>
              </a:rPr>
              <a:t>Android_Ver</a:t>
            </a:r>
            <a:r>
              <a:rPr lang="en-US" dirty="0">
                <a:solidFill>
                  <a:schemeClr val="bg1"/>
                </a:solidFill>
              </a:rPr>
              <a:t> column - compatible version of application for android device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</a:t>
            </a:r>
            <a:r>
              <a:rPr lang="en-US" dirty="0" err="1">
                <a:solidFill>
                  <a:schemeClr val="bg1"/>
                </a:solidFill>
              </a:rPr>
              <a:t>Current_Ver</a:t>
            </a:r>
            <a:r>
              <a:rPr lang="en-US" dirty="0">
                <a:solidFill>
                  <a:schemeClr val="bg1"/>
                </a:solidFill>
              </a:rPr>
              <a:t> column - Latest version of application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2E2786-8464-59B5-07A4-8D067BD78118}"/>
              </a:ext>
            </a:extLst>
          </p:cNvPr>
          <p:cNvSpPr txBox="1">
            <a:spLocks/>
          </p:cNvSpPr>
          <p:nvPr/>
        </p:nvSpPr>
        <p:spPr>
          <a:xfrm>
            <a:off x="311700" y="9060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/>
              <a:t>        Column Overviews : </a:t>
            </a:r>
          </a:p>
        </p:txBody>
      </p:sp>
    </p:spTree>
    <p:extLst>
      <p:ext uri="{BB962C8B-B14F-4D97-AF65-F5344CB8AC3E}">
        <p14:creationId xmlns:p14="http://schemas.microsoft.com/office/powerpoint/2010/main" val="61139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0065D-374F-AC74-3137-8FE2E2A9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844" y="253343"/>
            <a:ext cx="7982194" cy="4625838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Genres column - Category and area of that application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</a:t>
            </a:r>
            <a:r>
              <a:rPr lang="en-US" dirty="0" err="1">
                <a:solidFill>
                  <a:schemeClr val="bg1"/>
                </a:solidFill>
              </a:rPr>
              <a:t>Content_Rating</a:t>
            </a:r>
            <a:r>
              <a:rPr lang="en-US" dirty="0">
                <a:solidFill>
                  <a:schemeClr val="bg1"/>
                </a:solidFill>
              </a:rPr>
              <a:t> column - Age restriction for application installs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Category column - main area of application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</a:t>
            </a:r>
            <a:r>
              <a:rPr lang="en-US" dirty="0" err="1">
                <a:solidFill>
                  <a:schemeClr val="bg1"/>
                </a:solidFill>
              </a:rPr>
              <a:t>Last_Update</a:t>
            </a:r>
            <a:r>
              <a:rPr lang="en-US" dirty="0">
                <a:solidFill>
                  <a:schemeClr val="bg1"/>
                </a:solidFill>
              </a:rPr>
              <a:t> column - when last time application updated or review given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Rating column - rating given by user to an application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Type column - it describe </a:t>
            </a:r>
            <a:r>
              <a:rPr lang="en-US" dirty="0" err="1">
                <a:solidFill>
                  <a:schemeClr val="bg1"/>
                </a:solidFill>
              </a:rPr>
              <a:t>wether</a:t>
            </a:r>
            <a:r>
              <a:rPr lang="en-US" dirty="0">
                <a:solidFill>
                  <a:schemeClr val="bg1"/>
                </a:solidFill>
              </a:rPr>
              <a:t> application is free or paid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° App column - App contains name of application and what about the       	            application</a:t>
            </a:r>
            <a:endParaRPr lang="en-IN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5154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1150</Words>
  <Application>Microsoft Office PowerPoint</Application>
  <PresentationFormat>On-screen Show (16:9)</PresentationFormat>
  <Paragraphs>166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Montserrat</vt:lpstr>
      <vt:lpstr>Courier New</vt:lpstr>
      <vt:lpstr>Roboto</vt:lpstr>
      <vt:lpstr>Simple Light</vt:lpstr>
      <vt:lpstr>Capstone Project  On</vt:lpstr>
      <vt:lpstr>● What Is EDA ? ● Overview Of Dataset(play store)              ○ Descriptive statistics(Summary)             ○ Data Cleaning               ○ Data Visualization  ● Understanding the dataset(user reviews)            ○ Descriptive statistics(Summary)            ○ Data cleaning             ○ Data Visualization  ● DataFrame Merging(play store &amp; user review)   </vt:lpstr>
      <vt:lpstr>What is Exploratory Data Analysis ?</vt:lpstr>
      <vt:lpstr>Problem Statement</vt:lpstr>
      <vt:lpstr>Process of EDA</vt:lpstr>
      <vt:lpstr>PowerPoint Presentation</vt:lpstr>
      <vt:lpstr>Libraries Used </vt:lpstr>
      <vt:lpstr>Play Store Dataset</vt:lpstr>
      <vt:lpstr>PowerPoint Presentation</vt:lpstr>
      <vt:lpstr>Data Exploration</vt:lpstr>
      <vt:lpstr>Overall Info </vt:lpstr>
      <vt:lpstr>PowerPoint Presentation</vt:lpstr>
      <vt:lpstr>Data Cleaning</vt:lpstr>
      <vt:lpstr>PowerPoint Presentation</vt:lpstr>
      <vt:lpstr>PowerPoint Presentation</vt:lpstr>
      <vt:lpstr>PowerPoint Presentation</vt:lpstr>
      <vt:lpstr>Data Visualization</vt:lpstr>
      <vt:lpstr>Free App and Paid App in percentage </vt:lpstr>
      <vt:lpstr>Rating over 4 (Blue) &amp; Rating equals 1(Red)</vt:lpstr>
      <vt:lpstr>Top Most Reviewed Apps</vt:lpstr>
      <vt:lpstr>Most Downloaded App</vt:lpstr>
      <vt:lpstr>Top Genres based on Apps</vt:lpstr>
      <vt:lpstr>Size of Application over Number of App</vt:lpstr>
      <vt:lpstr>User Reviews Dataset</vt:lpstr>
      <vt:lpstr>Data Exploration</vt:lpstr>
      <vt:lpstr>Nan Value Removed</vt:lpstr>
      <vt:lpstr>Number of Sentiments Counts of App according to Category</vt:lpstr>
      <vt:lpstr>Distribution of Sentiment Subjectivity</vt:lpstr>
      <vt:lpstr>Percentage of Different Sentiments</vt:lpstr>
      <vt:lpstr>Average Sentiment Polarity of Category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On</dc:title>
  <dc:creator>KULDIP PARMAR</dc:creator>
  <cp:lastModifiedBy>KULDIP PARMAR</cp:lastModifiedBy>
  <cp:revision>25</cp:revision>
  <dcterms:modified xsi:type="dcterms:W3CDTF">2022-10-04T19:11:40Z</dcterms:modified>
</cp:coreProperties>
</file>